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0287000"/>
  <p:notesSz cx="6858000" cy="9144000"/>
  <p:embeddedFontLst>
    <p:embeddedFont>
      <p:font typeface="Figtree"/>
      <p:regular r:id="rId11"/>
      <p:bold r:id="rId12"/>
      <p:italic r:id="rId13"/>
      <p:boldItalic r:id="rId14"/>
    </p:embeddedFont>
    <p:embeddedFont>
      <p:font typeface="Figtree ExtraBold"/>
      <p:bold r:id="rId15"/>
      <p:boldItalic r:id="rId16"/>
    </p:embeddedFont>
    <p:embeddedFont>
      <p:font typeface="Figtree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h1UkTf7jGqH8rI7Br6mMhFVj5P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gtree-regular.fntdata"/><Relationship Id="rId10" Type="http://schemas.openxmlformats.org/officeDocument/2006/relationships/slide" Target="slides/slide5.xml"/><Relationship Id="rId13" Type="http://schemas.openxmlformats.org/officeDocument/2006/relationships/font" Target="fonts/Figtree-italic.fntdata"/><Relationship Id="rId12" Type="http://schemas.openxmlformats.org/officeDocument/2006/relationships/font" Target="fonts/Figtre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gtreeExtraBold-bold.fntdata"/><Relationship Id="rId14" Type="http://schemas.openxmlformats.org/officeDocument/2006/relationships/font" Target="fonts/Figtree-boldItalic.fntdata"/><Relationship Id="rId17" Type="http://schemas.openxmlformats.org/officeDocument/2006/relationships/font" Target="fonts/FigtreeBlack-bold.fntdata"/><Relationship Id="rId16" Type="http://schemas.openxmlformats.org/officeDocument/2006/relationships/font" Target="fonts/FigtreeExtraBold-boldItalic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Figtree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Combinar esse post com o próximo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Combinar esse post com o anterior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b5e0abb5b_0_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eb5e0abb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9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0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36625"/>
            <a:ext cx="10287000" cy="102870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8850" y="480675"/>
            <a:ext cx="5738150" cy="49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10581" l="6186" r="11873" t="1016"/>
          <a:stretch/>
        </p:blipFill>
        <p:spPr>
          <a:xfrm>
            <a:off x="192275" y="1302525"/>
            <a:ext cx="5401800" cy="6587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57325" y="1025650"/>
            <a:ext cx="6935426" cy="75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6438075" y="6276550"/>
            <a:ext cx="29973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Seu potencial é ilimitado e nós estamos aqui para guiar você. 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40E3AF"/>
                </a:solidFill>
                <a:latin typeface="Figtree"/>
                <a:ea typeface="Figtree"/>
                <a:cs typeface="Figtree"/>
                <a:sym typeface="Figtree"/>
              </a:rPr>
              <a:t>Não perca tempo, inscreva-se agora!</a:t>
            </a:r>
            <a:endParaRPr b="0" i="0" sz="2000" u="none" cap="none" strike="noStrike">
              <a:solidFill>
                <a:srgbClr val="40E3A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 b="18962" l="0" r="0" t="0"/>
          <a:stretch/>
        </p:blipFill>
        <p:spPr>
          <a:xfrm>
            <a:off x="6438075" y="8515025"/>
            <a:ext cx="2997325" cy="18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6178300" y="1302525"/>
            <a:ext cx="32571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TRANSFORME SUA VIDA PARA MELHOR COM O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178288" y="2512325"/>
            <a:ext cx="32571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4300" u="none" cap="none" strike="noStrike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ENSINO MÉDIO</a:t>
            </a:r>
            <a:endParaRPr b="0" i="0" sz="4300" u="none" cap="none" strike="noStrike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4300" u="none" cap="none" strike="noStrike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INTEGRAL</a:t>
            </a:r>
            <a:endParaRPr b="0" i="0" sz="4300" u="none" cap="none" strike="noStrike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24875" y="5970025"/>
            <a:ext cx="1183675" cy="1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3675" y="1584700"/>
            <a:ext cx="1093349" cy="10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9700" y="7329354"/>
            <a:ext cx="1183676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45923" y="4472462"/>
            <a:ext cx="1332375" cy="13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/>
          <p:nvPr/>
        </p:nvSpPr>
        <p:spPr>
          <a:xfrm>
            <a:off x="0" y="36625"/>
            <a:ext cx="10287000" cy="10287000"/>
          </a:xfrm>
          <a:prstGeom prst="rect">
            <a:avLst/>
          </a:prstGeom>
          <a:solidFill>
            <a:srgbClr val="40E3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 rot="-5400000">
            <a:off x="7529650" y="6500100"/>
            <a:ext cx="2076900" cy="3438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18962" l="0" r="0" t="0"/>
          <a:stretch/>
        </p:blipFill>
        <p:spPr>
          <a:xfrm rot="10800000">
            <a:off x="7336625" y="36625"/>
            <a:ext cx="2667775" cy="16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7147500" y="7492050"/>
            <a:ext cx="19473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1900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Veja como o Integral funciona de verdade.</a:t>
            </a:r>
            <a:endParaRPr b="0" i="0" sz="19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003950" y="7071450"/>
            <a:ext cx="52170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ENSINO MÉDIO</a:t>
            </a:r>
            <a:endParaRPr sz="3600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INTEGRAL </a:t>
            </a:r>
            <a:r>
              <a:rPr lang="pt-BR" sz="36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TEM O ESTUDANTE</a:t>
            </a:r>
            <a:endParaRPr sz="36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COMO PROTAGONISTA</a:t>
            </a:r>
            <a:endParaRPr sz="3600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10581" l="6186" r="11873" t="1016"/>
          <a:stretch/>
        </p:blipFill>
        <p:spPr>
          <a:xfrm>
            <a:off x="2764315" y="893329"/>
            <a:ext cx="4572300" cy="55752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9838" y="658976"/>
            <a:ext cx="5870283" cy="6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2497" y="1132168"/>
            <a:ext cx="925432" cy="92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1189" y="4486849"/>
            <a:ext cx="1001886" cy="100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03256" y="3576436"/>
            <a:ext cx="1127749" cy="113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20725" y="8128325"/>
            <a:ext cx="1183675" cy="1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/>
          <p:nvPr/>
        </p:nvSpPr>
        <p:spPr>
          <a:xfrm>
            <a:off x="0" y="36625"/>
            <a:ext cx="10287000" cy="102870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0950" y="675525"/>
            <a:ext cx="8618150" cy="49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5318150" y="6545475"/>
            <a:ext cx="46044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Desenvolvimento de habilidades socioemocionais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Preparação para a vida adulta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Criação e acompanhamento de um projeto de vida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61882" l="0" r="0" t="0"/>
          <a:stretch/>
        </p:blipFill>
        <p:spPr>
          <a:xfrm>
            <a:off x="2777475" y="8959150"/>
            <a:ext cx="5188800" cy="14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2777475" y="2089725"/>
            <a:ext cx="55575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O ENSINO MÉDIO INTEGRAL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2026525" y="2684650"/>
            <a:ext cx="71220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pt-BR" sz="4300" u="none" cap="none" strike="noStrike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É UMA TRANSFORMAÇÃO NO JEITO DE APRENDER</a:t>
            </a:r>
            <a:endParaRPr b="0" i="0" sz="4300" u="none" cap="none" strike="noStrike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13750" y="6545475"/>
            <a:ext cx="46044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Aprendizado mais profundo e melhor uso do tempo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Maior contato com professores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gtree"/>
              <a:buChar char="●"/>
            </a:pPr>
            <a:r>
              <a:rPr b="0" i="0" lang="pt-BR" sz="2000" u="none" cap="none" strike="noStrik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Atividades práticas</a:t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025" y="1100600"/>
            <a:ext cx="1362425" cy="13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34975" y="819175"/>
            <a:ext cx="1386876" cy="13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4886" y="4667862"/>
            <a:ext cx="1357225" cy="13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0" y="36625"/>
            <a:ext cx="10287000" cy="10287000"/>
          </a:xfrm>
          <a:prstGeom prst="rect">
            <a:avLst/>
          </a:prstGeom>
          <a:solidFill>
            <a:srgbClr val="F04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61882" l="0" r="0" t="0"/>
          <a:stretch/>
        </p:blipFill>
        <p:spPr>
          <a:xfrm>
            <a:off x="2777475" y="8959150"/>
            <a:ext cx="5188800" cy="14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543" l="0" r="0" t="553"/>
          <a:stretch/>
        </p:blipFill>
        <p:spPr>
          <a:xfrm>
            <a:off x="5250707" y="1483687"/>
            <a:ext cx="4961700" cy="60507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6975" y="1112225"/>
            <a:ext cx="6370550" cy="695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9763" y="1112225"/>
            <a:ext cx="1004298" cy="100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5252" y="6842867"/>
            <a:ext cx="1087268" cy="108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88684" y="1822059"/>
            <a:ext cx="1223856" cy="1232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600950" y="987550"/>
            <a:ext cx="5037300" cy="25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pt-BR" sz="53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ATENÇÃO,</a:t>
            </a:r>
            <a:endParaRPr b="0" i="0" sz="53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pt-BR" sz="53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DIRETORES</a:t>
            </a:r>
            <a:endParaRPr b="0" i="0" sz="53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pt-BR" sz="53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E DIRETORAS!</a:t>
            </a:r>
            <a:endParaRPr b="0" i="0" sz="53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286075" y="5017275"/>
            <a:ext cx="32571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Vocês são peças fundamentais para o sucesso do Ensino Médio Integral 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na sua escola. 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05625" y="4684150"/>
            <a:ext cx="1183675" cy="1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b5e0abb5b_0_2"/>
          <p:cNvSpPr/>
          <p:nvPr/>
        </p:nvSpPr>
        <p:spPr>
          <a:xfrm>
            <a:off x="0" y="36625"/>
            <a:ext cx="10287000" cy="10287000"/>
          </a:xfrm>
          <a:prstGeom prst="rect">
            <a:avLst/>
          </a:prstGeom>
          <a:solidFill>
            <a:srgbClr val="40E3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eb5e0abb5b_0_2"/>
          <p:cNvPicPr preferRelativeResize="0"/>
          <p:nvPr/>
        </p:nvPicPr>
        <p:blipFill rotWithShape="1">
          <a:blip r:embed="rId3">
            <a:alphaModFix/>
          </a:blip>
          <a:srcRect b="0" l="28997" r="29001" t="5687"/>
          <a:stretch/>
        </p:blipFill>
        <p:spPr>
          <a:xfrm>
            <a:off x="3032600" y="2343350"/>
            <a:ext cx="4320600" cy="61410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115" name="Google Shape;115;g1eb5e0abb5b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9839" y="2062850"/>
            <a:ext cx="5547325" cy="580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eb5e0abb5b_0_2"/>
          <p:cNvSpPr/>
          <p:nvPr/>
        </p:nvSpPr>
        <p:spPr>
          <a:xfrm>
            <a:off x="716525" y="7248550"/>
            <a:ext cx="8096400" cy="3095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1eb5e0abb5b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7246" y="3144925"/>
            <a:ext cx="874520" cy="84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eb5e0abb5b_0_2"/>
          <p:cNvPicPr preferRelativeResize="0"/>
          <p:nvPr/>
        </p:nvPicPr>
        <p:blipFill rotWithShape="1">
          <a:blip r:embed="rId6">
            <a:alphaModFix/>
          </a:blip>
          <a:srcRect b="18962" l="0" r="0" t="0"/>
          <a:stretch/>
        </p:blipFill>
        <p:spPr>
          <a:xfrm>
            <a:off x="6849375" y="8591225"/>
            <a:ext cx="2997325" cy="18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eb5e0abb5b_0_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2996" y="5757428"/>
            <a:ext cx="946768" cy="90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eb5e0abb5b_0_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5263" y="3051279"/>
            <a:ext cx="1065705" cy="102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eb5e0abb5b_0_2"/>
          <p:cNvSpPr txBox="1"/>
          <p:nvPr/>
        </p:nvSpPr>
        <p:spPr>
          <a:xfrm>
            <a:off x="1870575" y="8060050"/>
            <a:ext cx="43206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O Ensino Médio Integral 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é a escolha certa para 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500" u="none" cap="none" strike="noStrik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um futuro de sucesso. </a:t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122" name="Google Shape;122;g1eb5e0abb5b_0_2"/>
          <p:cNvSpPr txBox="1"/>
          <p:nvPr/>
        </p:nvSpPr>
        <p:spPr>
          <a:xfrm>
            <a:off x="784050" y="393775"/>
            <a:ext cx="87189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600" u="none" cap="none" strike="noStrike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PREOCUPADO COM O FUTURO </a:t>
            </a:r>
            <a:endParaRPr b="0" i="0" sz="3600" u="none" cap="none" strike="noStrike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600" u="none" cap="none" strike="noStrike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DE SEU FILHO? </a:t>
            </a:r>
            <a:endParaRPr b="0" i="0" sz="3600" u="none" cap="none" strike="noStrike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NÓS PODEMOS AJUDAR!</a:t>
            </a:r>
            <a:endParaRPr b="0" i="0" sz="3600" u="none" cap="none" strike="noStrike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